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69D01FA-4C60-4986-A1DF-25952F769707}" type="datetimeFigureOut">
              <a:rPr lang="it-IT" smtClean="0"/>
              <a:t>25/03/2013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398345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69D01FA-4C60-4986-A1DF-25952F769707}" type="datetimeFigureOut">
              <a:rPr lang="it-IT" smtClean="0"/>
              <a:t>25/03/2013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337791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69D01FA-4C60-4986-A1DF-25952F769707}" type="datetimeFigureOut">
              <a:rPr lang="it-IT" smtClean="0"/>
              <a:t>25/03/2013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145004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69D01FA-4C60-4986-A1DF-25952F769707}" type="datetimeFigureOut">
              <a:rPr lang="it-IT" smtClean="0"/>
              <a:t>25/03/2013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287432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69D01FA-4C60-4986-A1DF-25952F769707}" type="datetimeFigureOut">
              <a:rPr lang="it-IT" smtClean="0"/>
              <a:t>25/03/2013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54989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69D01FA-4C60-4986-A1DF-25952F769707}" type="datetimeFigureOut">
              <a:rPr lang="it-IT" smtClean="0"/>
              <a:t>25/03/2013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3811247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69D01FA-4C60-4986-A1DF-25952F769707}" type="datetimeFigureOut">
              <a:rPr lang="it-IT" smtClean="0"/>
              <a:t>25/03/2013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110157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69D01FA-4C60-4986-A1DF-25952F769707}" type="datetimeFigureOut">
              <a:rPr lang="it-IT" smtClean="0"/>
              <a:t>25/03/2013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3168289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69D01FA-4C60-4986-A1DF-25952F769707}" type="datetimeFigureOut">
              <a:rPr lang="it-IT" smtClean="0"/>
              <a:t>25/03/2013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3347080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69D01FA-4C60-4986-A1DF-25952F769707}" type="datetimeFigureOut">
              <a:rPr lang="it-IT" smtClean="0"/>
              <a:t>25/03/2013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2248881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69D01FA-4C60-4986-A1DF-25952F769707}" type="datetimeFigureOut">
              <a:rPr lang="it-IT" smtClean="0"/>
              <a:t>25/03/2013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9FEAA6F-1E04-479B-953C-E22E75E513FE}" type="slidenum">
              <a:rPr lang="it-IT" smtClean="0"/>
              <a:t>‹N›</a:t>
            </a:fld>
            <a:endParaRPr lang="it-IT"/>
          </a:p>
        </p:txBody>
      </p:sp>
    </p:spTree>
    <p:extLst>
      <p:ext uri="{BB962C8B-B14F-4D97-AF65-F5344CB8AC3E}">
        <p14:creationId xmlns:p14="http://schemas.microsoft.com/office/powerpoint/2010/main" val="1763657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D01FA-4C60-4986-A1DF-25952F769707}" type="datetimeFigureOut">
              <a:rPr lang="it-IT" smtClean="0"/>
              <a:t>25/03/2013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EAA6F-1E04-479B-953C-E22E75E513FE}" type="slidenum">
              <a:rPr lang="it-IT" smtClean="0"/>
              <a:t>‹N›</a:t>
            </a:fld>
            <a:endParaRPr lang="it-IT"/>
          </a:p>
        </p:txBody>
      </p:sp>
    </p:spTree>
    <p:extLst>
      <p:ext uri="{BB962C8B-B14F-4D97-AF65-F5344CB8AC3E}">
        <p14:creationId xmlns:p14="http://schemas.microsoft.com/office/powerpoint/2010/main" val="478657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260649"/>
            <a:ext cx="7772400" cy="504056"/>
          </a:xfrm>
        </p:spPr>
        <p:txBody>
          <a:bodyPr>
            <a:normAutofit fontScale="90000"/>
          </a:bodyPr>
          <a:lstStyle/>
          <a:p>
            <a:r>
              <a:rPr lang="it-IT" dirty="0" smtClean="0"/>
              <a:t>Criterio della prevalenza: appalti</a:t>
            </a:r>
            <a:endParaRPr lang="it-IT" dirty="0"/>
          </a:p>
        </p:txBody>
      </p:sp>
      <p:sp>
        <p:nvSpPr>
          <p:cNvPr id="3" name="Sottotitolo 2"/>
          <p:cNvSpPr>
            <a:spLocks noGrp="1"/>
          </p:cNvSpPr>
          <p:nvPr>
            <p:ph type="subTitle" idx="1"/>
          </p:nvPr>
        </p:nvSpPr>
        <p:spPr>
          <a:xfrm>
            <a:off x="323528" y="1052736"/>
            <a:ext cx="8424936" cy="5400600"/>
          </a:xfrm>
        </p:spPr>
        <p:txBody>
          <a:bodyPr>
            <a:normAutofit fontScale="70000" lnSpcReduction="20000"/>
          </a:bodyPr>
          <a:lstStyle/>
          <a:p>
            <a:pPr algn="l"/>
            <a:r>
              <a:rPr lang="it-IT" dirty="0" err="1" smtClean="0">
                <a:solidFill>
                  <a:schemeClr val="tx1"/>
                </a:solidFill>
              </a:rPr>
              <a:t>Sent</a:t>
            </a:r>
            <a:r>
              <a:rPr lang="it-IT" dirty="0" smtClean="0">
                <a:solidFill>
                  <a:schemeClr val="tx1"/>
                </a:solidFill>
              </a:rPr>
              <a:t>. 401/2007</a:t>
            </a:r>
          </a:p>
          <a:p>
            <a:pPr algn="l"/>
            <a:endParaRPr lang="it-IT" dirty="0">
              <a:solidFill>
                <a:schemeClr val="tx1"/>
              </a:solidFill>
            </a:endParaRPr>
          </a:p>
          <a:p>
            <a:pPr algn="l"/>
            <a:r>
              <a:rPr lang="it-IT" dirty="0" smtClean="0">
                <a:solidFill>
                  <a:schemeClr val="tx1"/>
                </a:solidFill>
              </a:rPr>
              <a:t>«Nello </a:t>
            </a:r>
            <a:r>
              <a:rPr lang="it-IT" dirty="0">
                <a:solidFill>
                  <a:schemeClr val="tx1"/>
                </a:solidFill>
              </a:rPr>
              <a:t>specifico settore degli appalti deve, </a:t>
            </a:r>
            <a:r>
              <a:rPr lang="it-IT" b="1" dirty="0">
                <a:solidFill>
                  <a:schemeClr val="tx1"/>
                </a:solidFill>
              </a:rPr>
              <a:t>però</a:t>
            </a:r>
            <a:r>
              <a:rPr lang="it-IT" dirty="0">
                <a:solidFill>
                  <a:schemeClr val="tx1"/>
                </a:solidFill>
              </a:rPr>
              <a:t>, ritenersi che la </a:t>
            </a:r>
            <a:r>
              <a:rPr lang="it-IT" b="1" dirty="0">
                <a:solidFill>
                  <a:schemeClr val="tx1"/>
                </a:solidFill>
              </a:rPr>
              <a:t>interferenza con competenze regionali</a:t>
            </a:r>
            <a:r>
              <a:rPr lang="it-IT" dirty="0">
                <a:solidFill>
                  <a:schemeClr val="tx1"/>
                </a:solidFill>
              </a:rPr>
              <a:t> si atteggia, in modo peculiare, </a:t>
            </a:r>
            <a:r>
              <a:rPr lang="it-IT" b="1" dirty="0">
                <a:solidFill>
                  <a:schemeClr val="tx1"/>
                </a:solidFill>
              </a:rPr>
              <a:t>non realizzandosi normalmente un intreccio in senso stretto</a:t>
            </a:r>
            <a:r>
              <a:rPr lang="it-IT" dirty="0">
                <a:solidFill>
                  <a:schemeClr val="tx1"/>
                </a:solidFill>
              </a:rPr>
              <a:t> con ambiti materiali di pertinenza regionale, bensì la </a:t>
            </a:r>
            <a:r>
              <a:rPr lang="it-IT" b="1" dirty="0">
                <a:solidFill>
                  <a:schemeClr val="tx1"/>
                </a:solidFill>
              </a:rPr>
              <a:t>prevalenza</a:t>
            </a:r>
            <a:r>
              <a:rPr lang="it-IT" dirty="0">
                <a:solidFill>
                  <a:schemeClr val="tx1"/>
                </a:solidFill>
              </a:rPr>
              <a:t> della disciplina statale su ogni altra fonte normativa. Ne consegue che la fase della procedura di evidenza pubblica, riconducibile alla tutela della concorrenza, potrà essere interamente disciplinata, nei limiti e secondo le modalità di seguito precisati, dal legislatore statale... Ciò significa che, contrariamente a quanto sostenuto da alcune delle ricorrenti, una volta che sia stata riconosciuta come riconducibile alla materia in questione la normativa statale, la stessa </a:t>
            </a:r>
            <a:r>
              <a:rPr lang="it-IT" b="1" dirty="0">
                <a:solidFill>
                  <a:schemeClr val="tx1"/>
                </a:solidFill>
              </a:rPr>
              <a:t>può avere anche un contenuto analitico</a:t>
            </a:r>
            <a:r>
              <a:rPr lang="it-IT" dirty="0">
                <a:solidFill>
                  <a:schemeClr val="tx1"/>
                </a:solidFill>
              </a:rPr>
              <a:t>... La proporzionalità e l’adeguatezza non si misurano, infatti, avendo riguardo esclusivamente al </a:t>
            </a:r>
            <a:r>
              <a:rPr lang="it-IT" b="1" dirty="0">
                <a:solidFill>
                  <a:schemeClr val="tx1"/>
                </a:solidFill>
              </a:rPr>
              <a:t>livello di dettaglio</a:t>
            </a:r>
            <a:r>
              <a:rPr lang="it-IT" dirty="0">
                <a:solidFill>
                  <a:schemeClr val="tx1"/>
                </a:solidFill>
              </a:rPr>
              <a:t> che connota quella specifica normativa. Se così fosse si verificherebbe una </a:t>
            </a:r>
            <a:r>
              <a:rPr lang="it-IT" b="1" dirty="0">
                <a:solidFill>
                  <a:schemeClr val="tx1"/>
                </a:solidFill>
              </a:rPr>
              <a:t>identificazione non consentita tra materie concorrenti e materie trasversali</a:t>
            </a:r>
            <a:r>
              <a:rPr lang="it-IT" dirty="0">
                <a:solidFill>
                  <a:schemeClr val="tx1"/>
                </a:solidFill>
              </a:rPr>
              <a:t> di competenza esclusiva che, invece, ricevono dalla Costituzione una differente disciplina</a:t>
            </a:r>
            <a:r>
              <a:rPr lang="it-IT" dirty="0" smtClean="0">
                <a:solidFill>
                  <a:schemeClr val="tx1"/>
                </a:solidFill>
              </a:rPr>
              <a:t>.»</a:t>
            </a:r>
            <a:endParaRPr lang="it-IT" dirty="0">
              <a:solidFill>
                <a:schemeClr val="tx1"/>
              </a:solidFill>
            </a:endParaRPr>
          </a:p>
          <a:p>
            <a:endParaRPr lang="it-IT" dirty="0"/>
          </a:p>
        </p:txBody>
      </p:sp>
    </p:spTree>
    <p:extLst>
      <p:ext uri="{BB962C8B-B14F-4D97-AF65-F5344CB8AC3E}">
        <p14:creationId xmlns:p14="http://schemas.microsoft.com/office/powerpoint/2010/main" val="750381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t>Criterio della prevalenza: regolamenti</a:t>
            </a:r>
            <a:endParaRPr lang="it-IT" dirty="0"/>
          </a:p>
        </p:txBody>
      </p:sp>
      <p:sp>
        <p:nvSpPr>
          <p:cNvPr id="3" name="Segnaposto contenuto 2"/>
          <p:cNvSpPr>
            <a:spLocks noGrp="1"/>
          </p:cNvSpPr>
          <p:nvPr>
            <p:ph idx="1"/>
          </p:nvPr>
        </p:nvSpPr>
        <p:spPr>
          <a:xfrm>
            <a:off x="251520" y="908720"/>
            <a:ext cx="8568952" cy="5946398"/>
          </a:xfrm>
        </p:spPr>
        <p:txBody>
          <a:bodyPr>
            <a:normAutofit fontScale="55000" lnSpcReduction="20000"/>
          </a:bodyPr>
          <a:lstStyle/>
          <a:p>
            <a:pPr marL="0" indent="0">
              <a:buNone/>
            </a:pPr>
            <a:r>
              <a:rPr lang="it-IT" dirty="0" smtClean="0"/>
              <a:t>«…Sul </a:t>
            </a:r>
            <a:r>
              <a:rPr lang="it-IT" dirty="0"/>
              <a:t>punto, è bene ricordare che, prima della riforma del titolo </a:t>
            </a:r>
            <a:r>
              <a:rPr lang="it-IT" dirty="0" smtClean="0"/>
              <a:t>V…, </a:t>
            </a:r>
            <a:r>
              <a:rPr lang="it-IT" dirty="0"/>
              <a:t>nelle materie di competenza regionale i principi fondamentali della disciplina, vincolanti nei confronti delle Regioni, potevano essere posti esclusivamente da leggi o da atti aventi forza di legge dello Stato, con esclusione degli </a:t>
            </a:r>
            <a:r>
              <a:rPr lang="it-IT" b="1" dirty="0"/>
              <a:t>atti regolamentari</a:t>
            </a:r>
            <a:r>
              <a:rPr lang="it-IT" dirty="0"/>
              <a:t> </a:t>
            </a:r>
            <a:r>
              <a:rPr lang="it-IT" dirty="0" smtClean="0"/>
              <a:t>(…). </a:t>
            </a:r>
            <a:r>
              <a:rPr lang="it-IT" dirty="0"/>
              <a:t>La ragione giustificativa di questa affermazione risiedeva nel </a:t>
            </a:r>
            <a:r>
              <a:rPr lang="it-IT" b="1" dirty="0"/>
              <a:t>principio della separazione delle competenze</a:t>
            </a:r>
            <a:r>
              <a:rPr lang="it-IT" dirty="0"/>
              <a:t>, che impediva che fosse possibile postulare una qualunque forma di condizionamento, da parte di un regolamento statale, anche adottato in delegificazione, di fonti primarie regionali. </a:t>
            </a:r>
          </a:p>
          <a:p>
            <a:pPr marL="0" indent="0">
              <a:buNone/>
            </a:pPr>
            <a:r>
              <a:rPr lang="it-IT" dirty="0"/>
              <a:t>Tale ragione si è ancora di più rafforzata con la riforma del titolo </a:t>
            </a:r>
            <a:r>
              <a:rPr lang="it-IT" dirty="0" smtClean="0"/>
              <a:t>V… </a:t>
            </a:r>
            <a:r>
              <a:rPr lang="it-IT" dirty="0"/>
              <a:t>che, come si è precisato, ha previsto che lo Stato non possa emanare regolamenti in materie di competenza ripartita, potendo, invece, adottare solo atti regolamentari nelle materie rientranti nella propria competenza legislativa esclusiva. In presenza di materie di tipo trasversale potrebbe soltanto porsi un problema di rapporti tra fonti appartenenti a diversi ambiti di competenza, in quanto dette materie si connotano per il fatto che, non avendo normalmente un oggetto definito di disciplina, </a:t>
            </a:r>
            <a:r>
              <a:rPr lang="it-IT" b="1" dirty="0"/>
              <a:t>possono intersecare altre competenze regionali</a:t>
            </a:r>
            <a:r>
              <a:rPr lang="it-IT" dirty="0"/>
              <a:t>. </a:t>
            </a:r>
          </a:p>
          <a:p>
            <a:pPr marL="0" indent="0">
              <a:buNone/>
            </a:pPr>
            <a:r>
              <a:rPr lang="it-IT" dirty="0"/>
              <a:t>Nella specie, a prescindere da ogni considerazione in ordine all’effettiva sussistenza di una lesione all’autonomia legislativa regionale, deve sottolinearsi che l’evenienza del </a:t>
            </a:r>
            <a:r>
              <a:rPr lang="it-IT" b="1" dirty="0"/>
              <a:t>condizionamento di una fonte secondaria nei confronti di una legge regionale</a:t>
            </a:r>
            <a:r>
              <a:rPr lang="it-IT" dirty="0"/>
              <a:t> non si verifica in presenza di un titolo di legittimazione statale riconducibile alla tutela della concorrenza, proprio in ragione della sua già descritta peculiare connotazione e del suo modo di operatività nel settore degli appalti. </a:t>
            </a:r>
          </a:p>
          <a:p>
            <a:pPr marL="0" indent="0">
              <a:buNone/>
            </a:pPr>
            <a:r>
              <a:rPr lang="it-IT" dirty="0"/>
              <a:t>Non è, pertanto, prospettabile – in relazione alle specifiche questioni di legittimità costituzionale proposte e alla tipologia dei regolamenti previsti – alcun condizionamento di fonti primarie regionali da parte di fonti secondarie statali. </a:t>
            </a:r>
          </a:p>
        </p:txBody>
      </p:sp>
    </p:spTree>
    <p:extLst>
      <p:ext uri="{BB962C8B-B14F-4D97-AF65-F5344CB8AC3E}">
        <p14:creationId xmlns:p14="http://schemas.microsoft.com/office/powerpoint/2010/main" val="336627956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499</Words>
  <Application>Microsoft Office PowerPoint</Application>
  <PresentationFormat>Presentazione su schermo (4:3)</PresentationFormat>
  <Paragraphs>9</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Criterio della prevalenza: appalti</vt:lpstr>
      <vt:lpstr>Criterio della prevalenza: regolamenti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Criterio della prevalenza: appalti</dc:title>
  <dc:creator>rb</dc:creator>
  <cp:lastModifiedBy>rb</cp:lastModifiedBy>
  <cp:revision>1</cp:revision>
  <dcterms:created xsi:type="dcterms:W3CDTF">2013-03-25T09:49:15Z</dcterms:created>
  <dcterms:modified xsi:type="dcterms:W3CDTF">2013-03-25T09:54:46Z</dcterms:modified>
</cp:coreProperties>
</file>